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7"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81" r:id="rId24"/>
    <p:sldId id="28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7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showGuides="1">
      <p:cViewPr varScale="1">
        <p:scale>
          <a:sx n="78" d="100"/>
          <a:sy n="78" d="100"/>
        </p:scale>
        <p:origin x="878" y="62"/>
      </p:cViewPr>
      <p:guideLst>
        <p:guide orient="horz" pos="2273"/>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C7EA4C5F-EDBF-4F69-8AFA-CB9E784E7131}" type="datetimeFigureOut">
              <a:rPr lang="en-IN" smtClean="0"/>
              <a:t>19-10-2024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2330708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EA4C5F-EDBF-4F69-8AFA-CB9E784E7131}" type="datetimeFigureOut">
              <a:rPr lang="en-IN" smtClean="0"/>
              <a:t>19-10-2024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20741520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EA4C5F-EDBF-4F69-8AFA-CB9E784E7131}" type="datetimeFigureOut">
              <a:rPr lang="en-IN" smtClean="0"/>
              <a:t>19-10-2024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9412803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EA4C5F-EDBF-4F69-8AFA-CB9E784E7131}" type="datetimeFigureOut">
              <a:rPr lang="en-IN" smtClean="0"/>
              <a:t>19-10-2024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73AE01-4429-498D-B294-4B90F90E7943}" type="slidenum">
              <a:rPr lang="en-IN" smtClean="0"/>
              <a:t>‹#›</a:t>
            </a:fld>
            <a:endParaRPr lang="en-IN"/>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9403149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EA4C5F-EDBF-4F69-8AFA-CB9E784E7131}" type="datetimeFigureOut">
              <a:rPr lang="en-IN" smtClean="0"/>
              <a:t>19-10-2024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22870890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7EA4C5F-EDBF-4F69-8AFA-CB9E784E7131}" type="datetimeFigureOut">
              <a:rPr lang="en-IN" smtClean="0"/>
              <a:t>19-10-2024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10301543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7EA4C5F-EDBF-4F69-8AFA-CB9E784E7131}" type="datetimeFigureOut">
              <a:rPr lang="en-IN" smtClean="0"/>
              <a:t>19-10-2024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24035779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EA4C5F-EDBF-4F69-8AFA-CB9E784E7131}" type="datetimeFigureOut">
              <a:rPr lang="en-IN" smtClean="0"/>
              <a:t>19-10-2024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5530867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EA4C5F-EDBF-4F69-8AFA-CB9E784E7131}" type="datetimeFigureOut">
              <a:rPr lang="en-IN" smtClean="0"/>
              <a:t>19-10-2024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6886202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EA4C5F-EDBF-4F69-8AFA-CB9E784E7131}" type="datetimeFigureOut">
              <a:rPr lang="en-IN" smtClean="0"/>
              <a:t>19-10-2024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1554355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EA4C5F-EDBF-4F69-8AFA-CB9E784E7131}" type="datetimeFigureOut">
              <a:rPr lang="en-IN" smtClean="0"/>
              <a:t>19-10-2024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1874986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EA4C5F-EDBF-4F69-8AFA-CB9E784E7131}" type="datetimeFigureOut">
              <a:rPr lang="en-IN" smtClean="0"/>
              <a:t>19-10-2024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454960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EA4C5F-EDBF-4F69-8AFA-CB9E784E7131}" type="datetimeFigureOut">
              <a:rPr lang="en-IN" smtClean="0"/>
              <a:t>19-10-2024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768087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EA4C5F-EDBF-4F69-8AFA-CB9E784E7131}" type="datetimeFigureOut">
              <a:rPr lang="en-IN" smtClean="0"/>
              <a:t>19-10-2024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3115463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EA4C5F-EDBF-4F69-8AFA-CB9E784E7131}" type="datetimeFigureOut">
              <a:rPr lang="en-IN" smtClean="0"/>
              <a:t>19-10-2024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16189513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EA4C5F-EDBF-4F69-8AFA-CB9E784E7131}" type="datetimeFigureOut">
              <a:rPr lang="en-IN" smtClean="0"/>
              <a:t>19-10-2024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929125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EA4C5F-EDBF-4F69-8AFA-CB9E784E7131}" type="datetimeFigureOut">
              <a:rPr lang="en-IN" smtClean="0"/>
              <a:t>19-10-2024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73AE01-4429-498D-B294-4B90F90E7943}" type="slidenum">
              <a:rPr lang="en-IN" smtClean="0"/>
              <a:t>‹#›</a:t>
            </a:fld>
            <a:endParaRPr lang="en-IN"/>
          </a:p>
        </p:txBody>
      </p:sp>
    </p:spTree>
    <p:extLst>
      <p:ext uri="{BB962C8B-B14F-4D97-AF65-F5344CB8AC3E}">
        <p14:creationId xmlns:p14="http://schemas.microsoft.com/office/powerpoint/2010/main" val="2823278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C7EA4C5F-EDBF-4F69-8AFA-CB9E784E7131}" type="datetimeFigureOut">
              <a:rPr lang="en-IN" smtClean="0"/>
              <a:t>19-10-2024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A873AE01-4429-498D-B294-4B90F90E7943}" type="slidenum">
              <a:rPr lang="en-IN" smtClean="0"/>
              <a:t>‹#›</a:t>
            </a:fld>
            <a:endParaRPr lang="en-IN"/>
          </a:p>
        </p:txBody>
      </p:sp>
    </p:spTree>
    <p:extLst>
      <p:ext uri="{BB962C8B-B14F-4D97-AF65-F5344CB8AC3E}">
        <p14:creationId xmlns:p14="http://schemas.microsoft.com/office/powerpoint/2010/main" val="1326446190"/>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BB155-BED8-6C67-D2E8-59C700125E18}"/>
              </a:ext>
            </a:extLst>
          </p:cNvPr>
          <p:cNvSpPr>
            <a:spLocks noGrp="1"/>
          </p:cNvSpPr>
          <p:nvPr>
            <p:ph type="ctrTitle"/>
          </p:nvPr>
        </p:nvSpPr>
        <p:spPr>
          <a:xfrm>
            <a:off x="2435942" y="2608255"/>
            <a:ext cx="9144000" cy="1641490"/>
          </a:xfrm>
        </p:spPr>
        <p:txBody>
          <a:bodyPr/>
          <a:lstStyle/>
          <a:p>
            <a:r>
              <a:rPr lang="en-US" dirty="0">
                <a:latin typeface="Algerian" panose="04020705040A02060702" pitchFamily="82" charset="0"/>
              </a:rPr>
              <a:t>Rainfall Analysis</a:t>
            </a:r>
            <a:endParaRPr lang="en-IN" dirty="0">
              <a:latin typeface="Algerian" panose="04020705040A02060702" pitchFamily="82" charset="0"/>
            </a:endParaRPr>
          </a:p>
        </p:txBody>
      </p:sp>
      <p:sp>
        <p:nvSpPr>
          <p:cNvPr id="3" name="Subtitle 2">
            <a:extLst>
              <a:ext uri="{FF2B5EF4-FFF2-40B4-BE49-F238E27FC236}">
                <a16:creationId xmlns:a16="http://schemas.microsoft.com/office/drawing/2014/main" id="{34F73ACA-0062-68E3-0E1A-ABAAAD707EB4}"/>
              </a:ext>
            </a:extLst>
          </p:cNvPr>
          <p:cNvSpPr>
            <a:spLocks noGrp="1"/>
          </p:cNvSpPr>
          <p:nvPr>
            <p:ph type="subTitle" idx="1"/>
          </p:nvPr>
        </p:nvSpPr>
        <p:spPr/>
        <p:txBody>
          <a:bodyPr/>
          <a:lstStyle/>
          <a:p>
            <a:r>
              <a:rPr lang="en-IN" dirty="0">
                <a:latin typeface="Arial Black" panose="020B0A04020102020204" pitchFamily="34" charset="0"/>
              </a:rPr>
              <a:t>Between 1901 and 2015</a:t>
            </a:r>
            <a:r>
              <a:rPr lang="en-US" dirty="0">
                <a:latin typeface="Arial Black" panose="020B0A04020102020204" pitchFamily="34" charset="0"/>
              </a:rPr>
              <a:t> </a:t>
            </a:r>
            <a:endParaRPr lang="en-IN" dirty="0">
              <a:latin typeface="Arial Black" panose="020B0A04020102020204" pitchFamily="34" charset="0"/>
            </a:endParaRPr>
          </a:p>
        </p:txBody>
      </p:sp>
    </p:spTree>
    <p:extLst>
      <p:ext uri="{BB962C8B-B14F-4D97-AF65-F5344CB8AC3E}">
        <p14:creationId xmlns:p14="http://schemas.microsoft.com/office/powerpoint/2010/main" val="22665835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6A166-33A2-545B-463B-0418597C7561}"/>
              </a:ext>
            </a:extLst>
          </p:cNvPr>
          <p:cNvSpPr>
            <a:spLocks noGrp="1"/>
          </p:cNvSpPr>
          <p:nvPr>
            <p:ph type="title"/>
          </p:nvPr>
        </p:nvSpPr>
        <p:spPr/>
        <p:txBody>
          <a:bodyPr>
            <a:normAutofit/>
          </a:bodyPr>
          <a:lstStyle/>
          <a:p>
            <a:r>
              <a:rPr lang="en-US" sz="4400" dirty="0"/>
              <a:t># 7. Find the year with the highest total annual rainfall across all subdivisions.</a:t>
            </a:r>
            <a:endParaRPr lang="en-IN" sz="4400" dirty="0"/>
          </a:p>
        </p:txBody>
      </p:sp>
      <p:pic>
        <p:nvPicPr>
          <p:cNvPr id="4" name="Picture 3">
            <a:extLst>
              <a:ext uri="{FF2B5EF4-FFF2-40B4-BE49-F238E27FC236}">
                <a16:creationId xmlns:a16="http://schemas.microsoft.com/office/drawing/2014/main" id="{E4872049-BD82-D13E-DECC-0A0A4CB5795B}"/>
              </a:ext>
            </a:extLst>
          </p:cNvPr>
          <p:cNvPicPr>
            <a:picLocks noChangeAspect="1"/>
          </p:cNvPicPr>
          <p:nvPr/>
        </p:nvPicPr>
        <p:blipFill>
          <a:blip r:embed="rId2">
            <a:extLst>
              <a:ext uri="{28A0092B-C50C-407E-A947-70E740481C1C}">
                <a14:useLocalDpi xmlns:a14="http://schemas.microsoft.com/office/drawing/2010/main" val="0"/>
              </a:ext>
            </a:extLst>
          </a:blip>
          <a:srcRect r="32917" b="32889"/>
          <a:stretch/>
        </p:blipFill>
        <p:spPr>
          <a:xfrm>
            <a:off x="1097280" y="1950720"/>
            <a:ext cx="9997440" cy="4775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05504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3E8BD-757A-05EC-5401-9DE3274F01D8}"/>
              </a:ext>
            </a:extLst>
          </p:cNvPr>
          <p:cNvSpPr>
            <a:spLocks noGrp="1"/>
          </p:cNvSpPr>
          <p:nvPr>
            <p:ph type="title"/>
          </p:nvPr>
        </p:nvSpPr>
        <p:spPr/>
        <p:txBody>
          <a:bodyPr>
            <a:noAutofit/>
          </a:bodyPr>
          <a:lstStyle/>
          <a:p>
            <a:r>
              <a:rPr lang="en-US" sz="4400" dirty="0"/>
              <a:t># 8. Get the subdivision with the lowest average rainfall during the dry season (October to December) across all years.</a:t>
            </a:r>
            <a:endParaRPr lang="en-IN" sz="4400" dirty="0"/>
          </a:p>
        </p:txBody>
      </p:sp>
      <p:pic>
        <p:nvPicPr>
          <p:cNvPr id="4" name="Picture 3">
            <a:extLst>
              <a:ext uri="{FF2B5EF4-FFF2-40B4-BE49-F238E27FC236}">
                <a16:creationId xmlns:a16="http://schemas.microsoft.com/office/drawing/2014/main" id="{67F6B564-9B92-87A6-C722-6D845AECD911}"/>
              </a:ext>
            </a:extLst>
          </p:cNvPr>
          <p:cNvPicPr>
            <a:picLocks noChangeAspect="1"/>
          </p:cNvPicPr>
          <p:nvPr/>
        </p:nvPicPr>
        <p:blipFill>
          <a:blip r:embed="rId2">
            <a:extLst>
              <a:ext uri="{28A0092B-C50C-407E-A947-70E740481C1C}">
                <a14:useLocalDpi xmlns:a14="http://schemas.microsoft.com/office/drawing/2010/main" val="0"/>
              </a:ext>
            </a:extLst>
          </a:blip>
          <a:srcRect r="25750" b="37333"/>
          <a:stretch/>
        </p:blipFill>
        <p:spPr>
          <a:xfrm>
            <a:off x="1107440" y="2072640"/>
            <a:ext cx="9997440" cy="46532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708855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04E90-FCFA-D105-6660-6172339ADACB}"/>
              </a:ext>
            </a:extLst>
          </p:cNvPr>
          <p:cNvSpPr>
            <a:spLocks noGrp="1"/>
          </p:cNvSpPr>
          <p:nvPr>
            <p:ph type="title"/>
          </p:nvPr>
        </p:nvSpPr>
        <p:spPr/>
        <p:txBody>
          <a:bodyPr>
            <a:normAutofit/>
          </a:bodyPr>
          <a:lstStyle/>
          <a:p>
            <a:r>
              <a:rPr lang="en-US" sz="4400" dirty="0"/>
              <a:t># 9. Find subdivision where the average rainfall in July is above 500 mm.</a:t>
            </a:r>
            <a:endParaRPr lang="en-IN" sz="4400" dirty="0"/>
          </a:p>
        </p:txBody>
      </p:sp>
      <p:pic>
        <p:nvPicPr>
          <p:cNvPr id="4" name="Picture 3">
            <a:extLst>
              <a:ext uri="{FF2B5EF4-FFF2-40B4-BE49-F238E27FC236}">
                <a16:creationId xmlns:a16="http://schemas.microsoft.com/office/drawing/2014/main" id="{37E71A2C-C922-BE5D-0F39-776E86B2241D}"/>
              </a:ext>
            </a:extLst>
          </p:cNvPr>
          <p:cNvPicPr>
            <a:picLocks noChangeAspect="1"/>
          </p:cNvPicPr>
          <p:nvPr/>
        </p:nvPicPr>
        <p:blipFill>
          <a:blip r:embed="rId2">
            <a:extLst>
              <a:ext uri="{28A0092B-C50C-407E-A947-70E740481C1C}">
                <a14:useLocalDpi xmlns:a14="http://schemas.microsoft.com/office/drawing/2010/main" val="0"/>
              </a:ext>
            </a:extLst>
          </a:blip>
          <a:srcRect r="36916" b="18519"/>
          <a:stretch/>
        </p:blipFill>
        <p:spPr>
          <a:xfrm>
            <a:off x="1107440" y="1879600"/>
            <a:ext cx="9997440" cy="48361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026474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E0DCB-66DB-C213-A97B-774D26741FDC}"/>
              </a:ext>
            </a:extLst>
          </p:cNvPr>
          <p:cNvSpPr>
            <a:spLocks noGrp="1"/>
          </p:cNvSpPr>
          <p:nvPr>
            <p:ph type="title"/>
          </p:nvPr>
        </p:nvSpPr>
        <p:spPr/>
        <p:txBody>
          <a:bodyPr>
            <a:noAutofit/>
          </a:bodyPr>
          <a:lstStyle/>
          <a:p>
            <a:r>
              <a:rPr lang="en-US" sz="4400" dirty="0"/>
              <a:t># 10. Compare the total rainfall of two specific states (e.g., 'Kerala' and 'Tamil Nadu').</a:t>
            </a:r>
            <a:endParaRPr lang="en-IN" sz="4400" dirty="0"/>
          </a:p>
        </p:txBody>
      </p:sp>
      <p:pic>
        <p:nvPicPr>
          <p:cNvPr id="4" name="Picture 3">
            <a:extLst>
              <a:ext uri="{FF2B5EF4-FFF2-40B4-BE49-F238E27FC236}">
                <a16:creationId xmlns:a16="http://schemas.microsoft.com/office/drawing/2014/main" id="{FA824838-4087-3AD6-3568-842370F0B2E6}"/>
              </a:ext>
            </a:extLst>
          </p:cNvPr>
          <p:cNvPicPr>
            <a:picLocks noChangeAspect="1"/>
          </p:cNvPicPr>
          <p:nvPr/>
        </p:nvPicPr>
        <p:blipFill>
          <a:blip r:embed="rId2">
            <a:extLst>
              <a:ext uri="{28A0092B-C50C-407E-A947-70E740481C1C}">
                <a14:useLocalDpi xmlns:a14="http://schemas.microsoft.com/office/drawing/2010/main" val="0"/>
              </a:ext>
            </a:extLst>
          </a:blip>
          <a:srcRect r="34250" b="38963"/>
          <a:stretch/>
        </p:blipFill>
        <p:spPr>
          <a:xfrm>
            <a:off x="1117600" y="2032000"/>
            <a:ext cx="9946640" cy="46837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395751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9F045-E694-C672-307A-8557A9F3FD7A}"/>
              </a:ext>
            </a:extLst>
          </p:cNvPr>
          <p:cNvSpPr>
            <a:spLocks noGrp="1"/>
          </p:cNvSpPr>
          <p:nvPr>
            <p:ph type="title"/>
          </p:nvPr>
        </p:nvSpPr>
        <p:spPr/>
        <p:txBody>
          <a:bodyPr>
            <a:noAutofit/>
          </a:bodyPr>
          <a:lstStyle/>
          <a:p>
            <a:r>
              <a:rPr lang="en-US" sz="4400" dirty="0"/>
              <a:t># 11. Identify the 10 wettest years (highest annual rainfall) in the dataset for a specific subdivision.</a:t>
            </a:r>
            <a:endParaRPr lang="en-IN" sz="4400" dirty="0"/>
          </a:p>
        </p:txBody>
      </p:sp>
      <p:pic>
        <p:nvPicPr>
          <p:cNvPr id="4" name="Picture 3">
            <a:extLst>
              <a:ext uri="{FF2B5EF4-FFF2-40B4-BE49-F238E27FC236}">
                <a16:creationId xmlns:a16="http://schemas.microsoft.com/office/drawing/2014/main" id="{7EDAA8AE-CCA7-F098-E325-062A7F9D7DC1}"/>
              </a:ext>
            </a:extLst>
          </p:cNvPr>
          <p:cNvPicPr>
            <a:picLocks noChangeAspect="1"/>
          </p:cNvPicPr>
          <p:nvPr/>
        </p:nvPicPr>
        <p:blipFill>
          <a:blip r:embed="rId2">
            <a:extLst>
              <a:ext uri="{28A0092B-C50C-407E-A947-70E740481C1C}">
                <a14:useLocalDpi xmlns:a14="http://schemas.microsoft.com/office/drawing/2010/main" val="0"/>
              </a:ext>
            </a:extLst>
          </a:blip>
          <a:srcRect r="30333" b="29481"/>
          <a:stretch/>
        </p:blipFill>
        <p:spPr>
          <a:xfrm>
            <a:off x="1156832" y="1964502"/>
            <a:ext cx="9878337" cy="478827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37339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616E9-1FF8-2177-19B3-6E348264B0E8}"/>
              </a:ext>
            </a:extLst>
          </p:cNvPr>
          <p:cNvSpPr>
            <a:spLocks noGrp="1"/>
          </p:cNvSpPr>
          <p:nvPr>
            <p:ph type="title"/>
          </p:nvPr>
        </p:nvSpPr>
        <p:spPr/>
        <p:txBody>
          <a:bodyPr>
            <a:noAutofit/>
          </a:bodyPr>
          <a:lstStyle/>
          <a:p>
            <a:r>
              <a:rPr lang="en-US" sz="4400" dirty="0"/>
              <a:t># 12. Determine the average annual rainfall for each decade (e.g., 1901-1910, 1911-1920, etc.) for all subdivisions.</a:t>
            </a:r>
            <a:endParaRPr lang="en-IN" sz="4400" dirty="0"/>
          </a:p>
        </p:txBody>
      </p:sp>
      <p:pic>
        <p:nvPicPr>
          <p:cNvPr id="4" name="Picture 3">
            <a:extLst>
              <a:ext uri="{FF2B5EF4-FFF2-40B4-BE49-F238E27FC236}">
                <a16:creationId xmlns:a16="http://schemas.microsoft.com/office/drawing/2014/main" id="{89BF47C0-0C0F-82A5-78BE-5DB813E520B7}"/>
              </a:ext>
            </a:extLst>
          </p:cNvPr>
          <p:cNvPicPr>
            <a:picLocks noChangeAspect="1"/>
          </p:cNvPicPr>
          <p:nvPr/>
        </p:nvPicPr>
        <p:blipFill>
          <a:blip r:embed="rId2">
            <a:extLst>
              <a:ext uri="{28A0092B-C50C-407E-A947-70E740481C1C}">
                <a14:useLocalDpi xmlns:a14="http://schemas.microsoft.com/office/drawing/2010/main" val="0"/>
              </a:ext>
            </a:extLst>
          </a:blip>
          <a:srcRect r="23000" b="17334"/>
          <a:stretch/>
        </p:blipFill>
        <p:spPr>
          <a:xfrm>
            <a:off x="1076960" y="2052320"/>
            <a:ext cx="10038080" cy="467534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1453596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BF054-2AC0-4C46-35D4-035B94C040F2}"/>
              </a:ext>
            </a:extLst>
          </p:cNvPr>
          <p:cNvSpPr>
            <a:spLocks noGrp="1"/>
          </p:cNvSpPr>
          <p:nvPr>
            <p:ph type="title"/>
          </p:nvPr>
        </p:nvSpPr>
        <p:spPr/>
        <p:txBody>
          <a:bodyPr>
            <a:noAutofit/>
          </a:bodyPr>
          <a:lstStyle/>
          <a:p>
            <a:r>
              <a:rPr lang="en-US" sz="4400" dirty="0"/>
              <a:t># 13. Find the subdivisions with the highest rainfall difference between the months of June and </a:t>
            </a:r>
            <a:r>
              <a:rPr lang="en-US" sz="4400" dirty="0" err="1"/>
              <a:t>october</a:t>
            </a:r>
            <a:r>
              <a:rPr lang="en-US" sz="4400" dirty="0"/>
              <a:t>.</a:t>
            </a:r>
            <a:endParaRPr lang="en-IN" sz="4400" dirty="0"/>
          </a:p>
        </p:txBody>
      </p:sp>
      <p:pic>
        <p:nvPicPr>
          <p:cNvPr id="4" name="Picture 3">
            <a:extLst>
              <a:ext uri="{FF2B5EF4-FFF2-40B4-BE49-F238E27FC236}">
                <a16:creationId xmlns:a16="http://schemas.microsoft.com/office/drawing/2014/main" id="{1718C5AE-1ED2-786A-44E9-502E14DDA6D4}"/>
              </a:ext>
            </a:extLst>
          </p:cNvPr>
          <p:cNvPicPr>
            <a:picLocks noChangeAspect="1"/>
          </p:cNvPicPr>
          <p:nvPr/>
        </p:nvPicPr>
        <p:blipFill>
          <a:blip r:embed="rId2">
            <a:extLst>
              <a:ext uri="{28A0092B-C50C-407E-A947-70E740481C1C}">
                <a14:useLocalDpi xmlns:a14="http://schemas.microsoft.com/office/drawing/2010/main" val="0"/>
              </a:ext>
            </a:extLst>
          </a:blip>
          <a:srcRect r="28083" b="38963"/>
          <a:stretch/>
        </p:blipFill>
        <p:spPr>
          <a:xfrm>
            <a:off x="1087120" y="2021840"/>
            <a:ext cx="10007600" cy="47345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875227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48217-5A86-F28D-E0EC-983CFE36717B}"/>
              </a:ext>
            </a:extLst>
          </p:cNvPr>
          <p:cNvSpPr>
            <a:spLocks noGrp="1"/>
          </p:cNvSpPr>
          <p:nvPr>
            <p:ph type="title"/>
          </p:nvPr>
        </p:nvSpPr>
        <p:spPr/>
        <p:txBody>
          <a:bodyPr>
            <a:noAutofit/>
          </a:bodyPr>
          <a:lstStyle/>
          <a:p>
            <a:r>
              <a:rPr lang="en-US" sz="4400" dirty="0"/>
              <a:t># 14. Rank subdivisions by their average rainfall during the pre-monsoon season (March to May).</a:t>
            </a:r>
            <a:endParaRPr lang="en-IN" sz="4400" dirty="0"/>
          </a:p>
        </p:txBody>
      </p:sp>
      <p:pic>
        <p:nvPicPr>
          <p:cNvPr id="4" name="Picture 3">
            <a:extLst>
              <a:ext uri="{FF2B5EF4-FFF2-40B4-BE49-F238E27FC236}">
                <a16:creationId xmlns:a16="http://schemas.microsoft.com/office/drawing/2014/main" id="{3C586D12-404C-9131-2280-1989DAE11859}"/>
              </a:ext>
            </a:extLst>
          </p:cNvPr>
          <p:cNvPicPr>
            <a:picLocks noChangeAspect="1"/>
          </p:cNvPicPr>
          <p:nvPr/>
        </p:nvPicPr>
        <p:blipFill>
          <a:blip r:embed="rId2">
            <a:extLst>
              <a:ext uri="{28A0092B-C50C-407E-A947-70E740481C1C}">
                <a14:useLocalDpi xmlns:a14="http://schemas.microsoft.com/office/drawing/2010/main" val="0"/>
              </a:ext>
            </a:extLst>
          </a:blip>
          <a:srcRect r="29833" b="18666"/>
          <a:stretch/>
        </p:blipFill>
        <p:spPr>
          <a:xfrm>
            <a:off x="1117600" y="2021840"/>
            <a:ext cx="9946640" cy="47040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79049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68E4A-78C1-64D7-F044-6C8D5BBD45CA}"/>
              </a:ext>
            </a:extLst>
          </p:cNvPr>
          <p:cNvSpPr>
            <a:spLocks noGrp="1"/>
          </p:cNvSpPr>
          <p:nvPr>
            <p:ph type="title"/>
          </p:nvPr>
        </p:nvSpPr>
        <p:spPr/>
        <p:txBody>
          <a:bodyPr>
            <a:noAutofit/>
          </a:bodyPr>
          <a:lstStyle/>
          <a:p>
            <a:r>
              <a:rPr lang="en-US" sz="4400" dirty="0"/>
              <a:t># 15. Find the top 5 years with the lowest monsoon season rainfall (June to September) across India.</a:t>
            </a:r>
            <a:endParaRPr lang="en-IN" sz="4400" dirty="0"/>
          </a:p>
        </p:txBody>
      </p:sp>
      <p:pic>
        <p:nvPicPr>
          <p:cNvPr id="4" name="Picture 3">
            <a:extLst>
              <a:ext uri="{FF2B5EF4-FFF2-40B4-BE49-F238E27FC236}">
                <a16:creationId xmlns:a16="http://schemas.microsoft.com/office/drawing/2014/main" id="{0CE73AAA-9B8B-901A-F386-26C68D5846D6}"/>
              </a:ext>
            </a:extLst>
          </p:cNvPr>
          <p:cNvPicPr>
            <a:picLocks noChangeAspect="1"/>
          </p:cNvPicPr>
          <p:nvPr/>
        </p:nvPicPr>
        <p:blipFill>
          <a:blip r:embed="rId2">
            <a:extLst>
              <a:ext uri="{28A0092B-C50C-407E-A947-70E740481C1C}">
                <a14:useLocalDpi xmlns:a14="http://schemas.microsoft.com/office/drawing/2010/main" val="0"/>
              </a:ext>
            </a:extLst>
          </a:blip>
          <a:srcRect t="3556" r="29500" b="36444"/>
          <a:stretch/>
        </p:blipFill>
        <p:spPr>
          <a:xfrm>
            <a:off x="1127760" y="1960880"/>
            <a:ext cx="10007600" cy="4775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507293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2D526-A8A2-A8E9-CCE3-9930BE2E3CF4}"/>
              </a:ext>
            </a:extLst>
          </p:cNvPr>
          <p:cNvSpPr>
            <a:spLocks noGrp="1"/>
          </p:cNvSpPr>
          <p:nvPr>
            <p:ph type="title"/>
          </p:nvPr>
        </p:nvSpPr>
        <p:spPr/>
        <p:txBody>
          <a:bodyPr>
            <a:noAutofit/>
          </a:bodyPr>
          <a:lstStyle/>
          <a:p>
            <a:r>
              <a:rPr lang="en-US" sz="4400" dirty="0"/>
              <a:t># 16. Find the year with the highest average rainfall in a specific subdivision and show the corresponding yearly trend of rainfall.</a:t>
            </a:r>
            <a:endParaRPr lang="en-IN" sz="4400" dirty="0"/>
          </a:p>
        </p:txBody>
      </p:sp>
      <p:pic>
        <p:nvPicPr>
          <p:cNvPr id="4" name="Picture 3">
            <a:extLst>
              <a:ext uri="{FF2B5EF4-FFF2-40B4-BE49-F238E27FC236}">
                <a16:creationId xmlns:a16="http://schemas.microsoft.com/office/drawing/2014/main" id="{2CE4F773-3BF6-D088-3574-383673422E56}"/>
              </a:ext>
            </a:extLst>
          </p:cNvPr>
          <p:cNvPicPr>
            <a:picLocks noChangeAspect="1"/>
          </p:cNvPicPr>
          <p:nvPr/>
        </p:nvPicPr>
        <p:blipFill>
          <a:blip r:embed="rId2">
            <a:extLst>
              <a:ext uri="{28A0092B-C50C-407E-A947-70E740481C1C}">
                <a14:useLocalDpi xmlns:a14="http://schemas.microsoft.com/office/drawing/2010/main" val="0"/>
              </a:ext>
            </a:extLst>
          </a:blip>
          <a:srcRect r="13750" b="29630"/>
          <a:stretch/>
        </p:blipFill>
        <p:spPr>
          <a:xfrm>
            <a:off x="1097280" y="2062480"/>
            <a:ext cx="9997440" cy="46532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929049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A6C29-D4B3-1687-751E-D78D2AAC8910}"/>
              </a:ext>
            </a:extLst>
          </p:cNvPr>
          <p:cNvSpPr>
            <a:spLocks noGrp="1"/>
          </p:cNvSpPr>
          <p:nvPr>
            <p:ph type="title"/>
          </p:nvPr>
        </p:nvSpPr>
        <p:spPr>
          <a:xfrm>
            <a:off x="4612640" y="365126"/>
            <a:ext cx="2966720" cy="640714"/>
          </a:xfrm>
        </p:spPr>
        <p:txBody>
          <a:bodyPr>
            <a:normAutofit fontScale="90000"/>
          </a:bodyPr>
          <a:lstStyle/>
          <a:p>
            <a:r>
              <a:rPr lang="en-US" dirty="0"/>
              <a:t>OBJECTIVE  </a:t>
            </a:r>
            <a:endParaRPr lang="en-IN" dirty="0"/>
          </a:p>
        </p:txBody>
      </p:sp>
      <p:sp>
        <p:nvSpPr>
          <p:cNvPr id="3" name="Callout: Up Arrow 2">
            <a:extLst>
              <a:ext uri="{FF2B5EF4-FFF2-40B4-BE49-F238E27FC236}">
                <a16:creationId xmlns:a16="http://schemas.microsoft.com/office/drawing/2014/main" id="{2FF574B4-5789-B742-3577-7200AD2C0EA2}"/>
              </a:ext>
            </a:extLst>
          </p:cNvPr>
          <p:cNvSpPr/>
          <p:nvPr/>
        </p:nvSpPr>
        <p:spPr>
          <a:xfrm>
            <a:off x="538480" y="1137919"/>
            <a:ext cx="11257280" cy="5354955"/>
          </a:xfrm>
          <a:prstGeom prst="upArrowCallou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t>The objective of this analysis is to explore rainfall patterns in various subdivisions of India between 1901 and 2015. Using SQL, the analysis focuses on identifying key trends, such as the subdivision with the highest average rainfall in June.</a:t>
            </a:r>
          </a:p>
          <a:p>
            <a:pPr algn="ctr"/>
            <a:endParaRPr lang="en-IN" dirty="0"/>
          </a:p>
        </p:txBody>
      </p:sp>
    </p:spTree>
    <p:extLst>
      <p:ext uri="{BB962C8B-B14F-4D97-AF65-F5344CB8AC3E}">
        <p14:creationId xmlns:p14="http://schemas.microsoft.com/office/powerpoint/2010/main" val="26580113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EADA6-8A4C-A107-34B0-9EFF6D42C854}"/>
              </a:ext>
            </a:extLst>
          </p:cNvPr>
          <p:cNvSpPr>
            <a:spLocks noGrp="1"/>
          </p:cNvSpPr>
          <p:nvPr>
            <p:ph type="title"/>
          </p:nvPr>
        </p:nvSpPr>
        <p:spPr/>
        <p:txBody>
          <a:bodyPr>
            <a:noAutofit/>
          </a:bodyPr>
          <a:lstStyle/>
          <a:p>
            <a:r>
              <a:rPr lang="en-US" sz="4400" dirty="0"/>
              <a:t># 17. Get the SUBDIVISION with the highest average rainfall in July, and show its rank within its state based on annual rainfall.</a:t>
            </a:r>
            <a:endParaRPr lang="en-IN" sz="4400" dirty="0"/>
          </a:p>
        </p:txBody>
      </p:sp>
      <p:pic>
        <p:nvPicPr>
          <p:cNvPr id="4" name="Picture 3">
            <a:extLst>
              <a:ext uri="{FF2B5EF4-FFF2-40B4-BE49-F238E27FC236}">
                <a16:creationId xmlns:a16="http://schemas.microsoft.com/office/drawing/2014/main" id="{43E7362C-563F-5D61-A316-583689173DBA}"/>
              </a:ext>
            </a:extLst>
          </p:cNvPr>
          <p:cNvPicPr>
            <a:picLocks noChangeAspect="1"/>
          </p:cNvPicPr>
          <p:nvPr/>
        </p:nvPicPr>
        <p:blipFill>
          <a:blip r:embed="rId2">
            <a:extLst>
              <a:ext uri="{28A0092B-C50C-407E-A947-70E740481C1C}">
                <a14:useLocalDpi xmlns:a14="http://schemas.microsoft.com/office/drawing/2010/main" val="0"/>
              </a:ext>
            </a:extLst>
          </a:blip>
          <a:srcRect r="18333" b="38667"/>
          <a:stretch/>
        </p:blipFill>
        <p:spPr>
          <a:xfrm>
            <a:off x="1117600" y="2032000"/>
            <a:ext cx="9956800" cy="46939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438314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07F8B-ABC8-62D5-AE8F-50F7DEB113EB}"/>
              </a:ext>
            </a:extLst>
          </p:cNvPr>
          <p:cNvSpPr>
            <a:spLocks noGrp="1"/>
          </p:cNvSpPr>
          <p:nvPr>
            <p:ph type="title"/>
          </p:nvPr>
        </p:nvSpPr>
        <p:spPr/>
        <p:txBody>
          <a:bodyPr>
            <a:noAutofit/>
          </a:bodyPr>
          <a:lstStyle/>
          <a:p>
            <a:r>
              <a:rPr lang="en-US" sz="4400" dirty="0"/>
              <a:t># 18. Find the subdivision with the lowest rainfall in October and compare it with the subdivision's highest rainfall in August.</a:t>
            </a:r>
            <a:endParaRPr lang="en-IN" sz="4400" dirty="0"/>
          </a:p>
        </p:txBody>
      </p:sp>
      <p:pic>
        <p:nvPicPr>
          <p:cNvPr id="4" name="Picture 3">
            <a:extLst>
              <a:ext uri="{FF2B5EF4-FFF2-40B4-BE49-F238E27FC236}">
                <a16:creationId xmlns:a16="http://schemas.microsoft.com/office/drawing/2014/main" id="{D632B1BA-B101-625A-1612-7CF22D862C2F}"/>
              </a:ext>
            </a:extLst>
          </p:cNvPr>
          <p:cNvPicPr>
            <a:picLocks noChangeAspect="1"/>
          </p:cNvPicPr>
          <p:nvPr/>
        </p:nvPicPr>
        <p:blipFill>
          <a:blip r:embed="rId2">
            <a:extLst>
              <a:ext uri="{28A0092B-C50C-407E-A947-70E740481C1C}">
                <a14:useLocalDpi xmlns:a14="http://schemas.microsoft.com/office/drawing/2010/main" val="0"/>
              </a:ext>
            </a:extLst>
          </a:blip>
          <a:srcRect r="18834" b="19407"/>
          <a:stretch/>
        </p:blipFill>
        <p:spPr>
          <a:xfrm>
            <a:off x="1117600" y="2001520"/>
            <a:ext cx="9916160" cy="47447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687887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B510F-BC55-01DD-3842-5669690DC7DA}"/>
              </a:ext>
            </a:extLst>
          </p:cNvPr>
          <p:cNvSpPr>
            <a:spLocks noGrp="1"/>
          </p:cNvSpPr>
          <p:nvPr>
            <p:ph type="title"/>
          </p:nvPr>
        </p:nvSpPr>
        <p:spPr/>
        <p:txBody>
          <a:bodyPr>
            <a:normAutofit/>
          </a:bodyPr>
          <a:lstStyle/>
          <a:p>
            <a:r>
              <a:rPr lang="en-US" sz="4400" dirty="0"/>
              <a:t># 20. Create store procedure to extract the record of annual rainfall</a:t>
            </a:r>
            <a:endParaRPr lang="en-IN" sz="4400" dirty="0"/>
          </a:p>
        </p:txBody>
      </p:sp>
      <p:pic>
        <p:nvPicPr>
          <p:cNvPr id="4" name="Picture 3">
            <a:extLst>
              <a:ext uri="{FF2B5EF4-FFF2-40B4-BE49-F238E27FC236}">
                <a16:creationId xmlns:a16="http://schemas.microsoft.com/office/drawing/2014/main" id="{1DFF3BB1-6AB7-C0A0-092E-F8442245A6F4}"/>
              </a:ext>
            </a:extLst>
          </p:cNvPr>
          <p:cNvPicPr>
            <a:picLocks noChangeAspect="1"/>
          </p:cNvPicPr>
          <p:nvPr/>
        </p:nvPicPr>
        <p:blipFill>
          <a:blip r:embed="rId2">
            <a:extLst>
              <a:ext uri="{28A0092B-C50C-407E-A947-70E740481C1C}">
                <a14:useLocalDpi xmlns:a14="http://schemas.microsoft.com/office/drawing/2010/main" val="0"/>
              </a:ext>
            </a:extLst>
          </a:blip>
          <a:srcRect r="32167" b="30666"/>
          <a:stretch/>
        </p:blipFill>
        <p:spPr>
          <a:xfrm>
            <a:off x="1107440" y="1798320"/>
            <a:ext cx="9987280" cy="49377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653870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A6C29-D4B3-1687-751E-D78D2AAC8910}"/>
              </a:ext>
            </a:extLst>
          </p:cNvPr>
          <p:cNvSpPr>
            <a:spLocks noGrp="1"/>
          </p:cNvSpPr>
          <p:nvPr>
            <p:ph type="title"/>
          </p:nvPr>
        </p:nvSpPr>
        <p:spPr>
          <a:xfrm>
            <a:off x="4378960" y="365126"/>
            <a:ext cx="3576320" cy="640714"/>
          </a:xfrm>
        </p:spPr>
        <p:txBody>
          <a:bodyPr>
            <a:normAutofit fontScale="90000"/>
          </a:bodyPr>
          <a:lstStyle/>
          <a:p>
            <a:r>
              <a:rPr lang="en-IN" dirty="0"/>
              <a:t>CONCLUSION</a:t>
            </a:r>
          </a:p>
        </p:txBody>
      </p:sp>
      <p:sp>
        <p:nvSpPr>
          <p:cNvPr id="3" name="Callout: Up Arrow 2">
            <a:extLst>
              <a:ext uri="{FF2B5EF4-FFF2-40B4-BE49-F238E27FC236}">
                <a16:creationId xmlns:a16="http://schemas.microsoft.com/office/drawing/2014/main" id="{2FF574B4-5789-B742-3577-7200AD2C0EA2}"/>
              </a:ext>
            </a:extLst>
          </p:cNvPr>
          <p:cNvSpPr/>
          <p:nvPr/>
        </p:nvSpPr>
        <p:spPr>
          <a:xfrm>
            <a:off x="538480" y="1137919"/>
            <a:ext cx="11257280" cy="5354955"/>
          </a:xfrm>
          <a:prstGeom prst="upArrowCallou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50" dirty="0"/>
              <a:t>The analysis provides insights into the rainfall patterns across different regions of India. It helps identify areas with extreme rainfall, such as the subdivision with the highest rainfall in June, which can aid in climate studies and water resource management.</a:t>
            </a:r>
          </a:p>
        </p:txBody>
      </p:sp>
    </p:spTree>
    <p:extLst>
      <p:ext uri="{BB962C8B-B14F-4D97-AF65-F5344CB8AC3E}">
        <p14:creationId xmlns:p14="http://schemas.microsoft.com/office/powerpoint/2010/main" val="20927128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2621E6-632C-77B2-FD2B-C548BE78270D}"/>
              </a:ext>
            </a:extLst>
          </p:cNvPr>
          <p:cNvSpPr txBox="1"/>
          <p:nvPr/>
        </p:nvSpPr>
        <p:spPr>
          <a:xfrm>
            <a:off x="3352800" y="2672080"/>
            <a:ext cx="5669280" cy="1200329"/>
          </a:xfrm>
          <a:prstGeom prst="rect">
            <a:avLst/>
          </a:prstGeom>
          <a:noFill/>
        </p:spPr>
        <p:txBody>
          <a:bodyPr wrap="square" rtlCol="0">
            <a:spAutoFit/>
          </a:bodyPr>
          <a:lstStyle/>
          <a:p>
            <a:r>
              <a:rPr lang="en-US" sz="7200" dirty="0"/>
              <a:t>THANK YOU !</a:t>
            </a:r>
            <a:endParaRPr lang="en-IN" sz="7200" dirty="0"/>
          </a:p>
        </p:txBody>
      </p:sp>
    </p:spTree>
    <p:extLst>
      <p:ext uri="{BB962C8B-B14F-4D97-AF65-F5344CB8AC3E}">
        <p14:creationId xmlns:p14="http://schemas.microsoft.com/office/powerpoint/2010/main" val="3401837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779F1-A4B4-1F40-4306-35E204EBA0FD}"/>
              </a:ext>
            </a:extLst>
          </p:cNvPr>
          <p:cNvSpPr>
            <a:spLocks noGrp="1"/>
          </p:cNvSpPr>
          <p:nvPr>
            <p:ph type="title"/>
          </p:nvPr>
        </p:nvSpPr>
        <p:spPr/>
        <p:txBody>
          <a:bodyPr>
            <a:normAutofit fontScale="90000"/>
          </a:bodyPr>
          <a:lstStyle/>
          <a:p>
            <a:r>
              <a:rPr lang="en-US" dirty="0"/>
              <a:t>Creating a new database and importing the table and extract all the records in it.</a:t>
            </a:r>
            <a:endParaRPr lang="en-IN" dirty="0"/>
          </a:p>
        </p:txBody>
      </p:sp>
      <p:pic>
        <p:nvPicPr>
          <p:cNvPr id="6" name="Picture 5">
            <a:extLst>
              <a:ext uri="{FF2B5EF4-FFF2-40B4-BE49-F238E27FC236}">
                <a16:creationId xmlns:a16="http://schemas.microsoft.com/office/drawing/2014/main" id="{3E4B1936-816F-FD77-CD13-54ACB659844F}"/>
              </a:ext>
            </a:extLst>
          </p:cNvPr>
          <p:cNvPicPr>
            <a:picLocks noChangeAspect="1"/>
          </p:cNvPicPr>
          <p:nvPr/>
        </p:nvPicPr>
        <p:blipFill>
          <a:blip r:embed="rId2">
            <a:extLst>
              <a:ext uri="{28A0092B-C50C-407E-A947-70E740481C1C}">
                <a14:useLocalDpi xmlns:a14="http://schemas.microsoft.com/office/drawing/2010/main" val="0"/>
              </a:ext>
            </a:extLst>
          </a:blip>
          <a:srcRect r="1583" b="7407"/>
          <a:stretch/>
        </p:blipFill>
        <p:spPr>
          <a:xfrm>
            <a:off x="4418204" y="2312293"/>
            <a:ext cx="7368792" cy="389965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TextBox 6">
            <a:extLst>
              <a:ext uri="{FF2B5EF4-FFF2-40B4-BE49-F238E27FC236}">
                <a16:creationId xmlns:a16="http://schemas.microsoft.com/office/drawing/2014/main" id="{3BBF6308-E8B6-3CAF-D025-E04A8F00EF93}"/>
              </a:ext>
            </a:extLst>
          </p:cNvPr>
          <p:cNvSpPr txBox="1"/>
          <p:nvPr/>
        </p:nvSpPr>
        <p:spPr>
          <a:xfrm>
            <a:off x="333884" y="2231013"/>
            <a:ext cx="3942080" cy="3785652"/>
          </a:xfrm>
          <a:prstGeom prst="rect">
            <a:avLst/>
          </a:prstGeom>
          <a:noFill/>
        </p:spPr>
        <p:txBody>
          <a:bodyPr wrap="square" rtlCol="0">
            <a:spAutoFit/>
          </a:bodyPr>
          <a:lstStyle/>
          <a:p>
            <a:pPr algn="just"/>
            <a:r>
              <a:rPr lang="en-US" sz="2400" dirty="0"/>
              <a:t>This data contains the raining information of all over the India based on each month and season. </a:t>
            </a:r>
          </a:p>
          <a:p>
            <a:pPr algn="just"/>
            <a:r>
              <a:rPr lang="en-US" sz="2400" dirty="0"/>
              <a:t>It include the columns subdivision, year, </a:t>
            </a:r>
            <a:r>
              <a:rPr lang="en-US" sz="2400" dirty="0" err="1"/>
              <a:t>jan</a:t>
            </a:r>
            <a:r>
              <a:rPr lang="en-US" sz="2400" dirty="0"/>
              <a:t>, </a:t>
            </a:r>
            <a:r>
              <a:rPr lang="en-US" sz="2400" dirty="0" err="1"/>
              <a:t>feb</a:t>
            </a:r>
            <a:r>
              <a:rPr lang="en-US" sz="2400" dirty="0"/>
              <a:t>, mar, </a:t>
            </a:r>
            <a:r>
              <a:rPr lang="en-US" sz="2400" dirty="0" err="1"/>
              <a:t>apr</a:t>
            </a:r>
            <a:r>
              <a:rPr lang="en-US" sz="2400" dirty="0"/>
              <a:t>, may </a:t>
            </a:r>
            <a:r>
              <a:rPr lang="en-US" sz="2400" dirty="0" err="1"/>
              <a:t>jun</a:t>
            </a:r>
            <a:r>
              <a:rPr lang="en-US" sz="2400" dirty="0"/>
              <a:t> ,</a:t>
            </a:r>
            <a:r>
              <a:rPr lang="en-US" sz="2400" dirty="0" err="1"/>
              <a:t>jul</a:t>
            </a:r>
            <a:r>
              <a:rPr lang="en-US" sz="2400" dirty="0"/>
              <a:t> ,</a:t>
            </a:r>
            <a:r>
              <a:rPr lang="en-US" sz="2400" dirty="0" err="1"/>
              <a:t>aug</a:t>
            </a:r>
            <a:r>
              <a:rPr lang="en-US" sz="2400" dirty="0"/>
              <a:t>, </a:t>
            </a:r>
            <a:r>
              <a:rPr lang="en-US" sz="2400" dirty="0" err="1"/>
              <a:t>sep</a:t>
            </a:r>
            <a:r>
              <a:rPr lang="en-US" sz="2400" dirty="0"/>
              <a:t>, oct, </a:t>
            </a:r>
            <a:r>
              <a:rPr lang="en-US" sz="2400" dirty="0" err="1"/>
              <a:t>nov</a:t>
            </a:r>
            <a:r>
              <a:rPr lang="en-US" sz="2400" dirty="0"/>
              <a:t>, dec, annual,</a:t>
            </a:r>
          </a:p>
          <a:p>
            <a:pPr algn="just"/>
            <a:r>
              <a:rPr lang="en-US" sz="2400" dirty="0"/>
              <a:t> </a:t>
            </a:r>
            <a:r>
              <a:rPr lang="en-US" sz="2400" dirty="0" err="1"/>
              <a:t>jan-feb</a:t>
            </a:r>
            <a:r>
              <a:rPr lang="en-US" sz="2400" dirty="0"/>
              <a:t>, mar-may, </a:t>
            </a:r>
            <a:r>
              <a:rPr lang="en-US" sz="2400" dirty="0" err="1"/>
              <a:t>jun-sep</a:t>
            </a:r>
            <a:r>
              <a:rPr lang="en-US" sz="2400" dirty="0"/>
              <a:t> and oct-dec </a:t>
            </a:r>
            <a:endParaRPr lang="en-IN" sz="2400" dirty="0"/>
          </a:p>
        </p:txBody>
      </p:sp>
    </p:spTree>
    <p:extLst>
      <p:ext uri="{BB962C8B-B14F-4D97-AF65-F5344CB8AC3E}">
        <p14:creationId xmlns:p14="http://schemas.microsoft.com/office/powerpoint/2010/main" val="2478436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77297-8F65-A09E-019F-3EEC22B99B2E}"/>
              </a:ext>
            </a:extLst>
          </p:cNvPr>
          <p:cNvSpPr>
            <a:spLocks noGrp="1"/>
          </p:cNvSpPr>
          <p:nvPr>
            <p:ph type="title"/>
          </p:nvPr>
        </p:nvSpPr>
        <p:spPr/>
        <p:txBody>
          <a:bodyPr>
            <a:noAutofit/>
          </a:bodyPr>
          <a:lstStyle/>
          <a:p>
            <a:r>
              <a:rPr lang="en-US" sz="4000" dirty="0"/>
              <a:t># 1. Find the SUBDIVISION with the highest average rainfall in the month of June across all years.</a:t>
            </a:r>
            <a:endParaRPr lang="en-IN" sz="4000" dirty="0"/>
          </a:p>
        </p:txBody>
      </p:sp>
      <p:pic>
        <p:nvPicPr>
          <p:cNvPr id="4" name="Picture 3">
            <a:extLst>
              <a:ext uri="{FF2B5EF4-FFF2-40B4-BE49-F238E27FC236}">
                <a16:creationId xmlns:a16="http://schemas.microsoft.com/office/drawing/2014/main" id="{7DA0A091-F691-D47B-80CF-5791110761AD}"/>
              </a:ext>
            </a:extLst>
          </p:cNvPr>
          <p:cNvPicPr>
            <a:picLocks noChangeAspect="1"/>
          </p:cNvPicPr>
          <p:nvPr/>
        </p:nvPicPr>
        <p:blipFill>
          <a:blip r:embed="rId2">
            <a:extLst>
              <a:ext uri="{28A0092B-C50C-407E-A947-70E740481C1C}">
                <a14:useLocalDpi xmlns:a14="http://schemas.microsoft.com/office/drawing/2010/main" val="0"/>
              </a:ext>
            </a:extLst>
          </a:blip>
          <a:srcRect r="25583" b="33185"/>
          <a:stretch/>
        </p:blipFill>
        <p:spPr>
          <a:xfrm>
            <a:off x="1087120" y="2071357"/>
            <a:ext cx="10007600" cy="46742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367740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64D4F-3D3B-6AC7-EB38-A8EB2192E430}"/>
              </a:ext>
            </a:extLst>
          </p:cNvPr>
          <p:cNvSpPr>
            <a:spLocks noGrp="1"/>
          </p:cNvSpPr>
          <p:nvPr>
            <p:ph type="title"/>
          </p:nvPr>
        </p:nvSpPr>
        <p:spPr/>
        <p:txBody>
          <a:bodyPr>
            <a:normAutofit fontScale="90000"/>
          </a:bodyPr>
          <a:lstStyle/>
          <a:p>
            <a:r>
              <a:rPr lang="en-US" dirty="0"/>
              <a:t># 2. Calculate the total annual rainfall for each state.</a:t>
            </a:r>
            <a:endParaRPr lang="en-IN" dirty="0"/>
          </a:p>
        </p:txBody>
      </p:sp>
      <p:pic>
        <p:nvPicPr>
          <p:cNvPr id="4" name="Picture 3">
            <a:extLst>
              <a:ext uri="{FF2B5EF4-FFF2-40B4-BE49-F238E27FC236}">
                <a16:creationId xmlns:a16="http://schemas.microsoft.com/office/drawing/2014/main" id="{96B9D00B-93F1-60E1-B65B-C4AD8E9DE69F}"/>
              </a:ext>
            </a:extLst>
          </p:cNvPr>
          <p:cNvPicPr>
            <a:picLocks noChangeAspect="1"/>
          </p:cNvPicPr>
          <p:nvPr/>
        </p:nvPicPr>
        <p:blipFill>
          <a:blip r:embed="rId2">
            <a:extLst>
              <a:ext uri="{28A0092B-C50C-407E-A947-70E740481C1C}">
                <a14:useLocalDpi xmlns:a14="http://schemas.microsoft.com/office/drawing/2010/main" val="0"/>
              </a:ext>
            </a:extLst>
          </a:blip>
          <a:srcRect r="43083" b="19851"/>
          <a:stretch/>
        </p:blipFill>
        <p:spPr>
          <a:xfrm>
            <a:off x="1127760" y="2016811"/>
            <a:ext cx="9946640" cy="47344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9516131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3B94A-CD76-0695-A98F-4F53A0ED4CC8}"/>
              </a:ext>
            </a:extLst>
          </p:cNvPr>
          <p:cNvSpPr>
            <a:spLocks noGrp="1"/>
          </p:cNvSpPr>
          <p:nvPr>
            <p:ph type="title"/>
          </p:nvPr>
        </p:nvSpPr>
        <p:spPr/>
        <p:txBody>
          <a:bodyPr>
            <a:noAutofit/>
          </a:bodyPr>
          <a:lstStyle/>
          <a:p>
            <a:r>
              <a:rPr lang="en-US" sz="4000" dirty="0"/>
              <a:t># 3. Get the subdivision with the highest average rainfall during the monsoon season (June to September) for the year 2000.</a:t>
            </a:r>
            <a:endParaRPr lang="en-IN" sz="4000" dirty="0"/>
          </a:p>
        </p:txBody>
      </p:sp>
      <p:pic>
        <p:nvPicPr>
          <p:cNvPr id="4" name="Picture 3">
            <a:extLst>
              <a:ext uri="{FF2B5EF4-FFF2-40B4-BE49-F238E27FC236}">
                <a16:creationId xmlns:a16="http://schemas.microsoft.com/office/drawing/2014/main" id="{9C1B840A-4640-C218-0ABF-9696E319078F}"/>
              </a:ext>
            </a:extLst>
          </p:cNvPr>
          <p:cNvPicPr>
            <a:picLocks noChangeAspect="1"/>
          </p:cNvPicPr>
          <p:nvPr/>
        </p:nvPicPr>
        <p:blipFill>
          <a:blip r:embed="rId2">
            <a:extLst>
              <a:ext uri="{28A0092B-C50C-407E-A947-70E740481C1C}">
                <a14:useLocalDpi xmlns:a14="http://schemas.microsoft.com/office/drawing/2010/main" val="0"/>
              </a:ext>
            </a:extLst>
          </a:blip>
          <a:srcRect r="24083" b="34519"/>
          <a:stretch/>
        </p:blipFill>
        <p:spPr>
          <a:xfrm>
            <a:off x="1137920" y="2062481"/>
            <a:ext cx="9885680" cy="46939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98057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E2976-E983-608B-7226-BAA79D5C90B4}"/>
              </a:ext>
            </a:extLst>
          </p:cNvPr>
          <p:cNvSpPr>
            <a:spLocks noGrp="1"/>
          </p:cNvSpPr>
          <p:nvPr>
            <p:ph type="title"/>
          </p:nvPr>
        </p:nvSpPr>
        <p:spPr/>
        <p:txBody>
          <a:bodyPr>
            <a:normAutofit/>
          </a:bodyPr>
          <a:lstStyle/>
          <a:p>
            <a:r>
              <a:rPr lang="en-US" sz="4000" dirty="0"/>
              <a:t># 4. Find the top 5 state with the most rainfall in the winter season (January and February).</a:t>
            </a:r>
            <a:endParaRPr lang="en-IN" sz="4000" dirty="0"/>
          </a:p>
        </p:txBody>
      </p:sp>
      <p:pic>
        <p:nvPicPr>
          <p:cNvPr id="4" name="Picture 3">
            <a:extLst>
              <a:ext uri="{FF2B5EF4-FFF2-40B4-BE49-F238E27FC236}">
                <a16:creationId xmlns:a16="http://schemas.microsoft.com/office/drawing/2014/main" id="{5B737982-AE77-D231-5F43-919DC8ABEEA6}"/>
              </a:ext>
            </a:extLst>
          </p:cNvPr>
          <p:cNvPicPr>
            <a:picLocks noChangeAspect="1"/>
          </p:cNvPicPr>
          <p:nvPr/>
        </p:nvPicPr>
        <p:blipFill>
          <a:blip r:embed="rId2">
            <a:extLst>
              <a:ext uri="{28A0092B-C50C-407E-A947-70E740481C1C}">
                <a14:useLocalDpi xmlns:a14="http://schemas.microsoft.com/office/drawing/2010/main" val="0"/>
              </a:ext>
            </a:extLst>
          </a:blip>
          <a:srcRect r="30500" b="34667"/>
          <a:stretch/>
        </p:blipFill>
        <p:spPr>
          <a:xfrm>
            <a:off x="1112520" y="1920240"/>
            <a:ext cx="9966960" cy="479551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03056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414ED-7FAD-F123-23C1-68BFA27E3F19}"/>
              </a:ext>
            </a:extLst>
          </p:cNvPr>
          <p:cNvSpPr>
            <a:spLocks noGrp="1"/>
          </p:cNvSpPr>
          <p:nvPr>
            <p:ph type="title"/>
          </p:nvPr>
        </p:nvSpPr>
        <p:spPr/>
        <p:txBody>
          <a:bodyPr>
            <a:normAutofit/>
          </a:bodyPr>
          <a:lstStyle/>
          <a:p>
            <a:r>
              <a:rPr lang="en-US" sz="4400" dirty="0"/>
              <a:t># 5. Find the average monthly rainfall for each subdivision from 1901 to 2015.</a:t>
            </a:r>
            <a:endParaRPr lang="en-IN" sz="4400" dirty="0"/>
          </a:p>
        </p:txBody>
      </p:sp>
      <p:pic>
        <p:nvPicPr>
          <p:cNvPr id="4" name="Picture 3">
            <a:extLst>
              <a:ext uri="{FF2B5EF4-FFF2-40B4-BE49-F238E27FC236}">
                <a16:creationId xmlns:a16="http://schemas.microsoft.com/office/drawing/2014/main" id="{04D652EB-30BE-55B6-41CE-ABCFCEE9074E}"/>
              </a:ext>
            </a:extLst>
          </p:cNvPr>
          <p:cNvPicPr>
            <a:picLocks noChangeAspect="1"/>
          </p:cNvPicPr>
          <p:nvPr/>
        </p:nvPicPr>
        <p:blipFill>
          <a:blip r:embed="rId2">
            <a:extLst>
              <a:ext uri="{28A0092B-C50C-407E-A947-70E740481C1C}">
                <a14:useLocalDpi xmlns:a14="http://schemas.microsoft.com/office/drawing/2010/main" val="0"/>
              </a:ext>
            </a:extLst>
          </a:blip>
          <a:srcRect r="3500" b="21630"/>
          <a:stretch/>
        </p:blipFill>
        <p:spPr>
          <a:xfrm>
            <a:off x="1079161" y="1940560"/>
            <a:ext cx="10033679" cy="479624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72560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9D546-E87F-DC14-E25E-CBBF968A3DE2}"/>
              </a:ext>
            </a:extLst>
          </p:cNvPr>
          <p:cNvSpPr>
            <a:spLocks noGrp="1"/>
          </p:cNvSpPr>
          <p:nvPr>
            <p:ph type="title"/>
          </p:nvPr>
        </p:nvSpPr>
        <p:spPr/>
        <p:txBody>
          <a:bodyPr>
            <a:normAutofit/>
          </a:bodyPr>
          <a:lstStyle/>
          <a:p>
            <a:r>
              <a:rPr lang="en-US" sz="4400" dirty="0"/>
              <a:t># 6. Calculate the trend of rainfall for each subdivision over the years (1901-2015).</a:t>
            </a:r>
            <a:endParaRPr lang="en-IN" sz="4400" dirty="0"/>
          </a:p>
        </p:txBody>
      </p:sp>
      <p:pic>
        <p:nvPicPr>
          <p:cNvPr id="4" name="Picture 3">
            <a:extLst>
              <a:ext uri="{FF2B5EF4-FFF2-40B4-BE49-F238E27FC236}">
                <a16:creationId xmlns:a16="http://schemas.microsoft.com/office/drawing/2014/main" id="{32892ADB-97C1-1D05-C508-A3F64BD83CEE}"/>
              </a:ext>
            </a:extLst>
          </p:cNvPr>
          <p:cNvPicPr>
            <a:picLocks noChangeAspect="1"/>
          </p:cNvPicPr>
          <p:nvPr/>
        </p:nvPicPr>
        <p:blipFill>
          <a:blip r:embed="rId2">
            <a:extLst>
              <a:ext uri="{28A0092B-C50C-407E-A947-70E740481C1C}">
                <a14:useLocalDpi xmlns:a14="http://schemas.microsoft.com/office/drawing/2010/main" val="0"/>
              </a:ext>
            </a:extLst>
          </a:blip>
          <a:srcRect r="28417" b="18370"/>
          <a:stretch/>
        </p:blipFill>
        <p:spPr>
          <a:xfrm>
            <a:off x="1081685" y="1835099"/>
            <a:ext cx="10002875" cy="488452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02016444"/>
      </p:ext>
    </p:extLst>
  </p:cSld>
  <p:clrMapOvr>
    <a:masterClrMapping/>
  </p:clrMapOvr>
</p:sld>
</file>

<file path=ppt/theme/theme1.xml><?xml version="1.0" encoding="utf-8"?>
<a:theme xmlns:a="http://schemas.openxmlformats.org/drawingml/2006/main" name="Depth">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TM04033923[[fn=Depth]]</Template>
  <TotalTime>80</TotalTime>
  <Words>554</Words>
  <Application>Microsoft Office PowerPoint</Application>
  <PresentationFormat>Widescreen</PresentationFormat>
  <Paragraphs>30</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Algerian</vt:lpstr>
      <vt:lpstr>Arial</vt:lpstr>
      <vt:lpstr>Arial Black</vt:lpstr>
      <vt:lpstr>Calibri</vt:lpstr>
      <vt:lpstr>Depth</vt:lpstr>
      <vt:lpstr>Rainfall Analysis</vt:lpstr>
      <vt:lpstr>OBJECTIVE  </vt:lpstr>
      <vt:lpstr>Creating a new database and importing the table and extract all the records in it.</vt:lpstr>
      <vt:lpstr># 1. Find the SUBDIVISION with the highest average rainfall in the month of June across all years.</vt:lpstr>
      <vt:lpstr># 2. Calculate the total annual rainfall for each state.</vt:lpstr>
      <vt:lpstr># 3. Get the subdivision with the highest average rainfall during the monsoon season (June to September) for the year 2000.</vt:lpstr>
      <vt:lpstr># 4. Find the top 5 state with the most rainfall in the winter season (January and February).</vt:lpstr>
      <vt:lpstr># 5. Find the average monthly rainfall for each subdivision from 1901 to 2015.</vt:lpstr>
      <vt:lpstr># 6. Calculate the trend of rainfall for each subdivision over the years (1901-2015).</vt:lpstr>
      <vt:lpstr># 7. Find the year with the highest total annual rainfall across all subdivisions.</vt:lpstr>
      <vt:lpstr># 8. Get the subdivision with the lowest average rainfall during the dry season (October to December) across all years.</vt:lpstr>
      <vt:lpstr># 9. Find subdivision where the average rainfall in July is above 500 mm.</vt:lpstr>
      <vt:lpstr># 10. Compare the total rainfall of two specific states (e.g., 'Kerala' and 'Tamil Nadu').</vt:lpstr>
      <vt:lpstr># 11. Identify the 10 wettest years (highest annual rainfall) in the dataset for a specific subdivision.</vt:lpstr>
      <vt:lpstr># 12. Determine the average annual rainfall for each decade (e.g., 1901-1910, 1911-1920, etc.) for all subdivisions.</vt:lpstr>
      <vt:lpstr># 13. Find the subdivisions with the highest rainfall difference between the months of June and october.</vt:lpstr>
      <vt:lpstr># 14. Rank subdivisions by their average rainfall during the pre-monsoon season (March to May).</vt:lpstr>
      <vt:lpstr># 15. Find the top 5 years with the lowest monsoon season rainfall (June to September) across India.</vt:lpstr>
      <vt:lpstr># 16. Find the year with the highest average rainfall in a specific subdivision and show the corresponding yearly trend of rainfall.</vt:lpstr>
      <vt:lpstr># 17. Get the SUBDIVISION with the highest average rainfall in July, and show its rank within its state based on annual rainfall.</vt:lpstr>
      <vt:lpstr># 18. Find the subdivision with the lowest rainfall in October and compare it with the subdivision's highest rainfall in August.</vt:lpstr>
      <vt:lpstr># 20. Create store procedure to extract the record of annual rainfall</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Dhanshree Dhadge</dc:creator>
  <cp:lastModifiedBy>Dhanshree Dhadge</cp:lastModifiedBy>
  <cp:revision>1</cp:revision>
  <dcterms:created xsi:type="dcterms:W3CDTF">2024-10-19T18:02:12Z</dcterms:created>
  <dcterms:modified xsi:type="dcterms:W3CDTF">2024-10-19T19:22:18Z</dcterms:modified>
</cp:coreProperties>
</file>

<file path=docProps/thumbnail.jpeg>
</file>